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64"/>
  </p:normalViewPr>
  <p:slideViewPr>
    <p:cSldViewPr snapToGrid="0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8E589-484E-E1DE-B609-EA00FA42D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2258828"/>
          </a:xfrm>
        </p:spPr>
        <p:txBody>
          <a:bodyPr>
            <a:normAutofit/>
          </a:bodyPr>
          <a:lstStyle/>
          <a:p>
            <a:r>
              <a:rPr lang="it-IT" dirty="0" err="1"/>
              <a:t>RtES</a:t>
            </a:r>
            <a:r>
              <a:rPr lang="it-IT" dirty="0"/>
              <a:t> project</a:t>
            </a:r>
            <a:br>
              <a:rPr lang="it-IT" dirty="0"/>
            </a:br>
            <a:r>
              <a:rPr lang="it-IT" dirty="0"/>
              <a:t>PING PONG </a:t>
            </a:r>
            <a:r>
              <a:rPr lang="it-IT" dirty="0" err="1"/>
              <a:t>esploration</a:t>
            </a:r>
            <a:r>
              <a:rPr lang="it-IT" dirty="0"/>
              <a:t> on ros2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AB60D14-3D97-58B4-00EB-28AA6AEC5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813738"/>
            <a:ext cx="6801612" cy="778700"/>
          </a:xfrm>
        </p:spPr>
        <p:txBody>
          <a:bodyPr/>
          <a:lstStyle/>
          <a:p>
            <a:r>
              <a:rPr lang="it-IT" dirty="0"/>
              <a:t>D’Amicis Ignazio – 2022/2023</a:t>
            </a:r>
          </a:p>
        </p:txBody>
      </p:sp>
    </p:spTree>
    <p:extLst>
      <p:ext uri="{BB962C8B-B14F-4D97-AF65-F5344CB8AC3E}">
        <p14:creationId xmlns:p14="http://schemas.microsoft.com/office/powerpoint/2010/main" val="109674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033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4 – Result (Writer-LAN)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E7B493-59B7-643C-067F-A30238DC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30" y="1550330"/>
            <a:ext cx="8615540" cy="43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3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5377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/>
              <a:t>4 – Result (Message size-LoCAL)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68FE93-729B-4065-3983-2DD7DCD7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63" y="1619060"/>
            <a:ext cx="8393474" cy="42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9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5377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/>
              <a:t>4 – Result (Message size-LAN)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225E030-226F-FDF6-2140-985AFC18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17" y="1559052"/>
            <a:ext cx="8634166" cy="43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BDC579-6CEF-6DBD-6CB6-4956758F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 – FUTURE IMPLEMENTATION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EF51CC-FA26-6E8A-D986-321582AE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8" y="2490899"/>
            <a:ext cx="9046464" cy="380479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it-IT" sz="2400" dirty="0" err="1"/>
              <a:t>Distribute</a:t>
            </a:r>
            <a:r>
              <a:rPr lang="it-IT" sz="2400" dirty="0"/>
              <a:t> Client </a:t>
            </a:r>
            <a:r>
              <a:rPr lang="it-IT" sz="2400" dirty="0" err="1"/>
              <a:t>node</a:t>
            </a:r>
            <a:r>
              <a:rPr lang="it-IT" sz="2400" dirty="0"/>
              <a:t> on multiple machine.</a:t>
            </a:r>
          </a:p>
          <a:p>
            <a:pPr>
              <a:buFontTx/>
              <a:buChar char="-"/>
            </a:pPr>
            <a:r>
              <a:rPr lang="it-IT" sz="2400" dirty="0"/>
              <a:t>Introduce </a:t>
            </a:r>
            <a:r>
              <a:rPr lang="it-IT" sz="2400" dirty="0" err="1"/>
              <a:t>possible</a:t>
            </a:r>
            <a:r>
              <a:rPr lang="it-IT" sz="2400" dirty="0"/>
              <a:t> </a:t>
            </a:r>
            <a:r>
              <a:rPr lang="it-IT" sz="2400" dirty="0" err="1"/>
              <a:t>loss</a:t>
            </a:r>
            <a:r>
              <a:rPr lang="it-IT" sz="2400" dirty="0"/>
              <a:t> </a:t>
            </a:r>
            <a:r>
              <a:rPr lang="it-IT" sz="2400" dirty="0" err="1"/>
              <a:t>message</a:t>
            </a:r>
            <a:r>
              <a:rPr lang="it-IT" sz="2400" dirty="0"/>
              <a:t> or </a:t>
            </a:r>
            <a:r>
              <a:rPr lang="it-IT" sz="2400" dirty="0" err="1"/>
              <a:t>possbile</a:t>
            </a:r>
            <a:r>
              <a:rPr lang="it-IT" sz="2400" dirty="0"/>
              <a:t> </a:t>
            </a:r>
            <a:r>
              <a:rPr lang="it-IT" sz="2400" dirty="0" err="1"/>
              <a:t>loss</a:t>
            </a:r>
            <a:r>
              <a:rPr lang="it-IT" sz="2400" dirty="0"/>
              <a:t> data in a </a:t>
            </a:r>
            <a:r>
              <a:rPr lang="it-IT" sz="2400" dirty="0" err="1"/>
              <a:t>message</a:t>
            </a:r>
            <a:r>
              <a:rPr lang="it-IT" sz="2400" dirty="0"/>
              <a:t>.</a:t>
            </a:r>
          </a:p>
          <a:p>
            <a:pPr>
              <a:buFontTx/>
              <a:buChar char="-"/>
            </a:pPr>
            <a:r>
              <a:rPr lang="it-IT" sz="2400" dirty="0" err="1"/>
              <a:t>Implement</a:t>
            </a:r>
            <a:r>
              <a:rPr lang="it-IT" sz="2400" dirty="0"/>
              <a:t> a </a:t>
            </a:r>
            <a:r>
              <a:rPr lang="it-IT" sz="2400" dirty="0" err="1"/>
              <a:t>specific</a:t>
            </a:r>
            <a:r>
              <a:rPr lang="it-IT" sz="2400" dirty="0"/>
              <a:t> </a:t>
            </a:r>
            <a:r>
              <a:rPr lang="it-IT" sz="2400" dirty="0" err="1"/>
              <a:t>protocol</a:t>
            </a:r>
            <a:r>
              <a:rPr lang="it-IT" sz="2400" dirty="0"/>
              <a:t> to handle </a:t>
            </a:r>
            <a:r>
              <a:rPr lang="it-IT" sz="2400" dirty="0" err="1"/>
              <a:t>mutual</a:t>
            </a:r>
            <a:r>
              <a:rPr lang="it-IT" sz="2400" dirty="0"/>
              <a:t> </a:t>
            </a:r>
            <a:r>
              <a:rPr lang="it-IT" sz="2400" dirty="0" err="1"/>
              <a:t>exclusion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90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47963B-A0D4-5A03-E438-C4A1F85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1- What is this project about?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B5072-AE22-B4B1-18B2-B6E9BA5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30" y="2638044"/>
            <a:ext cx="3802408" cy="35764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2000" dirty="0">
                <a:solidFill>
                  <a:schemeClr val="bg1"/>
                </a:solidFill>
              </a:rPr>
              <a:t>The </a:t>
            </a:r>
            <a:r>
              <a:rPr lang="it-IT" sz="2000" dirty="0" err="1">
                <a:solidFill>
                  <a:schemeClr val="bg1"/>
                </a:solidFill>
              </a:rPr>
              <a:t>main</a:t>
            </a:r>
            <a:r>
              <a:rPr lang="it-IT" sz="2000" dirty="0">
                <a:solidFill>
                  <a:schemeClr val="bg1"/>
                </a:solidFill>
              </a:rPr>
              <a:t> goal of </a:t>
            </a:r>
            <a:r>
              <a:rPr lang="it-IT" sz="2000" dirty="0" err="1">
                <a:solidFill>
                  <a:schemeClr val="bg1"/>
                </a:solidFill>
              </a:rPr>
              <a:t>this</a:t>
            </a:r>
            <a:r>
              <a:rPr lang="it-IT" sz="2000" dirty="0">
                <a:solidFill>
                  <a:schemeClr val="bg1"/>
                </a:solidFill>
              </a:rPr>
              <a:t> project </a:t>
            </a:r>
            <a:r>
              <a:rPr lang="it-IT" sz="2000" dirty="0" err="1">
                <a:solidFill>
                  <a:schemeClr val="bg1"/>
                </a:solidFill>
              </a:rPr>
              <a:t>is</a:t>
            </a:r>
            <a:r>
              <a:rPr lang="it-IT" sz="2000" dirty="0">
                <a:solidFill>
                  <a:schemeClr val="bg1"/>
                </a:solidFill>
              </a:rPr>
              <a:t> to </a:t>
            </a:r>
            <a:r>
              <a:rPr lang="it-IT" sz="2000" dirty="0" err="1">
                <a:solidFill>
                  <a:schemeClr val="bg1"/>
                </a:solidFill>
              </a:rPr>
              <a:t>analyze</a:t>
            </a:r>
            <a:r>
              <a:rPr lang="it-IT" sz="2000" dirty="0">
                <a:solidFill>
                  <a:schemeClr val="bg1"/>
                </a:solidFill>
              </a:rPr>
              <a:t> the </a:t>
            </a:r>
            <a:r>
              <a:rPr lang="it-IT" sz="2000" dirty="0" err="1">
                <a:solidFill>
                  <a:schemeClr val="bg1"/>
                </a:solidFill>
              </a:rPr>
              <a:t>performace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between</a:t>
            </a:r>
            <a:r>
              <a:rPr lang="it-IT" sz="2000" dirty="0">
                <a:solidFill>
                  <a:schemeClr val="bg1"/>
                </a:solidFill>
              </a:rPr>
              <a:t> ros </a:t>
            </a:r>
            <a:r>
              <a:rPr lang="it-IT" sz="2000" dirty="0" err="1">
                <a:solidFill>
                  <a:schemeClr val="bg1"/>
                </a:solidFill>
              </a:rPr>
              <a:t>node</a:t>
            </a:r>
            <a:r>
              <a:rPr lang="it-IT" sz="2000" dirty="0">
                <a:solidFill>
                  <a:schemeClr val="bg1"/>
                </a:solidFill>
              </a:rPr>
              <a:t> in </a:t>
            </a:r>
            <a:r>
              <a:rPr lang="it-IT" sz="2000" dirty="0" err="1">
                <a:solidFill>
                  <a:schemeClr val="bg1"/>
                </a:solidFill>
              </a:rPr>
              <a:t>two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different</a:t>
            </a:r>
            <a:r>
              <a:rPr lang="it-IT" sz="2000" dirty="0">
                <a:solidFill>
                  <a:schemeClr val="bg1"/>
                </a:solidFill>
              </a:rPr>
              <a:t> scenario: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2000" dirty="0">
                <a:solidFill>
                  <a:schemeClr val="bg1"/>
                </a:solidFill>
              </a:rPr>
              <a:t>1) </a:t>
            </a:r>
            <a:r>
              <a:rPr lang="it-IT" sz="2000" dirty="0" err="1">
                <a:solidFill>
                  <a:schemeClr val="bg1"/>
                </a:solidFill>
              </a:rPr>
              <a:t>All</a:t>
            </a:r>
            <a:r>
              <a:rPr lang="it-IT" sz="2000" dirty="0">
                <a:solidFill>
                  <a:schemeClr val="bg1"/>
                </a:solidFill>
              </a:rPr>
              <a:t> the </a:t>
            </a:r>
            <a:r>
              <a:rPr lang="it-IT" sz="2000" dirty="0" err="1">
                <a:solidFill>
                  <a:schemeClr val="bg1"/>
                </a:solidFill>
              </a:rPr>
              <a:t>node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run</a:t>
            </a:r>
            <a:r>
              <a:rPr lang="it-IT" sz="2000" dirty="0">
                <a:solidFill>
                  <a:schemeClr val="bg1"/>
                </a:solidFill>
              </a:rPr>
              <a:t> on the </a:t>
            </a:r>
            <a:r>
              <a:rPr lang="it-IT" sz="2000" dirty="0" err="1">
                <a:solidFill>
                  <a:schemeClr val="bg1"/>
                </a:solidFill>
              </a:rPr>
              <a:t>same</a:t>
            </a:r>
            <a:r>
              <a:rPr lang="it-IT" sz="2000" dirty="0">
                <a:solidFill>
                  <a:schemeClr val="bg1"/>
                </a:solidFill>
              </a:rPr>
              <a:t> Machine.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2000" dirty="0">
                <a:solidFill>
                  <a:schemeClr val="bg1"/>
                </a:solidFill>
              </a:rPr>
              <a:t>2) </a:t>
            </a:r>
            <a:r>
              <a:rPr lang="it-IT" sz="2000" dirty="0" err="1">
                <a:solidFill>
                  <a:schemeClr val="bg1"/>
                </a:solidFill>
              </a:rPr>
              <a:t>Node</a:t>
            </a:r>
            <a:r>
              <a:rPr lang="it-IT" sz="2000" dirty="0">
                <a:solidFill>
                  <a:schemeClr val="bg1"/>
                </a:solidFill>
              </a:rPr>
              <a:t> are split </a:t>
            </a:r>
            <a:r>
              <a:rPr lang="it-IT" sz="2000" dirty="0" err="1">
                <a:solidFill>
                  <a:schemeClr val="bg1"/>
                </a:solidFill>
              </a:rPr>
              <a:t>into</a:t>
            </a:r>
            <a:r>
              <a:rPr lang="it-IT" sz="2000" dirty="0">
                <a:solidFill>
                  <a:schemeClr val="bg1"/>
                </a:solidFill>
              </a:rPr>
              <a:t> differente machine.</a:t>
            </a:r>
          </a:p>
          <a:p>
            <a:pPr marL="0" indent="0">
              <a:lnSpc>
                <a:spcPct val="90000"/>
              </a:lnSpc>
              <a:buNone/>
            </a:pPr>
            <a:endParaRPr lang="it-IT" sz="2000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2000" dirty="0">
                <a:solidFill>
                  <a:schemeClr val="bg1"/>
                </a:solidFill>
              </a:rPr>
              <a:t>N.B. 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 In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this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example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we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use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only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it-IT" sz="2000" dirty="0" err="1">
                <a:solidFill>
                  <a:schemeClr val="bg1"/>
                </a:solidFill>
                <a:sym typeface="Wingdings" pitchFamily="2" charset="2"/>
              </a:rPr>
              <a:t>two</a:t>
            </a:r>
            <a:r>
              <a:rPr lang="it-IT" sz="2000" dirty="0">
                <a:solidFill>
                  <a:schemeClr val="bg1"/>
                </a:solidFill>
                <a:sym typeface="Wingdings" pitchFamily="2" charset="2"/>
              </a:rPr>
              <a:t> machine.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testo, diagramma, Parallelo, ricevuta&#10;&#10;Descrizione generata automaticamente">
            <a:extLst>
              <a:ext uri="{FF2B5EF4-FFF2-40B4-BE49-F238E27FC236}">
                <a16:creationId xmlns:a16="http://schemas.microsoft.com/office/drawing/2014/main" id="{332EB19A-E793-754E-24EA-97B9E3A5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52922"/>
            <a:ext cx="6250769" cy="53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1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7963B-A0D4-5A03-E438-C4A1F85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sz="2600"/>
              <a:t>2 – CLIENT STRUCTURE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B5072-AE22-B4B1-18B2-B6E9BA5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500" err="1"/>
              <a:t>Define</a:t>
            </a:r>
            <a:r>
              <a:rPr lang="it-IT" sz="1500"/>
              <a:t> 3 </a:t>
            </a:r>
            <a:r>
              <a:rPr lang="it-IT" sz="1500" err="1"/>
              <a:t>parameter</a:t>
            </a:r>
            <a:r>
              <a:rPr lang="it-IT" sz="1500"/>
              <a:t>: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it-IT" sz="1500" err="1"/>
              <a:t>message_size</a:t>
            </a:r>
            <a:r>
              <a:rPr lang="it-IT" sz="1500"/>
              <a:t> </a:t>
            </a:r>
            <a:r>
              <a:rPr lang="it-IT" sz="1500">
                <a:sym typeface="Wingdings" pitchFamily="2" charset="2"/>
              </a:rPr>
              <a:t> </a:t>
            </a:r>
            <a:r>
              <a:rPr lang="it-IT" sz="1500" err="1">
                <a:sym typeface="Wingdings" pitchFamily="2" charset="2"/>
              </a:rPr>
              <a:t>how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many</a:t>
            </a:r>
            <a:r>
              <a:rPr lang="it-IT" sz="1500">
                <a:sym typeface="Wingdings" pitchFamily="2" charset="2"/>
              </a:rPr>
              <a:t> byte </a:t>
            </a:r>
            <a:r>
              <a:rPr lang="it-IT" sz="1500" err="1">
                <a:sym typeface="Wingdings" pitchFamily="2" charset="2"/>
              </a:rPr>
              <a:t>we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want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send</a:t>
            </a:r>
            <a:r>
              <a:rPr lang="it-IT" sz="1500">
                <a:sym typeface="Wingdings" pitchFamily="2" charset="2"/>
              </a:rPr>
              <a:t>.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it-IT" sz="1500" err="1">
                <a:sym typeface="Wingdings" pitchFamily="2" charset="2"/>
              </a:rPr>
              <a:t>Number_publisher</a:t>
            </a:r>
            <a:r>
              <a:rPr lang="it-IT" sz="1500">
                <a:sym typeface="Wingdings" pitchFamily="2" charset="2"/>
              </a:rPr>
              <a:t>  </a:t>
            </a:r>
            <a:r>
              <a:rPr lang="it-IT" sz="1500" err="1">
                <a:sym typeface="Wingdings" pitchFamily="2" charset="2"/>
              </a:rPr>
              <a:t>number</a:t>
            </a:r>
            <a:r>
              <a:rPr lang="it-IT" sz="1500">
                <a:sym typeface="Wingdings" pitchFamily="2" charset="2"/>
              </a:rPr>
              <a:t> of a </a:t>
            </a:r>
            <a:r>
              <a:rPr lang="it-IT" sz="1500" err="1">
                <a:sym typeface="Wingdings" pitchFamily="2" charset="2"/>
              </a:rPr>
              <a:t>node</a:t>
            </a:r>
            <a:r>
              <a:rPr lang="it-IT" sz="1500">
                <a:sym typeface="Wingdings" pitchFamily="2" charset="2"/>
              </a:rPr>
              <a:t>.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it-IT" sz="1500" err="1">
                <a:sym typeface="Wingdings" pitchFamily="2" charset="2"/>
              </a:rPr>
              <a:t>Publisher_max</a:t>
            </a:r>
            <a:r>
              <a:rPr lang="it-IT" sz="1500">
                <a:sym typeface="Wingdings" pitchFamily="2" charset="2"/>
              </a:rPr>
              <a:t>  </a:t>
            </a:r>
            <a:r>
              <a:rPr lang="it-IT" sz="1500" err="1">
                <a:sym typeface="Wingdings" pitchFamily="2" charset="2"/>
              </a:rPr>
              <a:t>total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number</a:t>
            </a:r>
            <a:r>
              <a:rPr lang="it-IT" sz="1500">
                <a:sym typeface="Wingdings" pitchFamily="2" charset="2"/>
              </a:rPr>
              <a:t> of </a:t>
            </a:r>
            <a:r>
              <a:rPr lang="it-IT" sz="1500" err="1">
                <a:sym typeface="Wingdings" pitchFamily="2" charset="2"/>
              </a:rPr>
              <a:t>node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that</a:t>
            </a:r>
            <a:r>
              <a:rPr lang="it-IT" sz="1500">
                <a:sym typeface="Wingdings" pitchFamily="2" charset="2"/>
              </a:rPr>
              <a:t> </a:t>
            </a:r>
            <a:r>
              <a:rPr lang="it-IT" sz="1500" err="1">
                <a:sym typeface="Wingdings" pitchFamily="2" charset="2"/>
              </a:rPr>
              <a:t>will</a:t>
            </a:r>
            <a:r>
              <a:rPr lang="it-IT" sz="1500">
                <a:sym typeface="Wingdings" pitchFamily="2" charset="2"/>
              </a:rPr>
              <a:t> be start.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500">
              <a:sym typeface="Wingdings" pitchFamily="2" charset="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1500" err="1"/>
              <a:t>We</a:t>
            </a:r>
            <a:r>
              <a:rPr lang="it-IT" sz="1500"/>
              <a:t> </a:t>
            </a:r>
            <a:r>
              <a:rPr lang="it-IT" sz="1500" err="1"/>
              <a:t>define</a:t>
            </a:r>
            <a:r>
              <a:rPr lang="it-IT" sz="1500"/>
              <a:t> 2 </a:t>
            </a:r>
            <a:r>
              <a:rPr lang="it-IT" sz="1500" err="1"/>
              <a:t>function</a:t>
            </a:r>
            <a:r>
              <a:rPr lang="it-IT" sz="1500"/>
              <a:t>:</a:t>
            </a:r>
          </a:p>
          <a:p>
            <a:pPr marL="342900" indent="-342900">
              <a:lnSpc>
                <a:spcPct val="90000"/>
              </a:lnSpc>
              <a:buAutoNum type="alphaLcParenR"/>
            </a:pPr>
            <a:r>
              <a:rPr lang="it-IT" sz="1500" err="1"/>
              <a:t>timer_callback</a:t>
            </a:r>
            <a:endParaRPr lang="it-IT" sz="1500"/>
          </a:p>
          <a:p>
            <a:pPr marL="342900" indent="-342900">
              <a:lnSpc>
                <a:spcPct val="90000"/>
              </a:lnSpc>
              <a:buAutoNum type="alphaLcParenR"/>
            </a:pPr>
            <a:r>
              <a:rPr lang="it-IT" sz="1500" err="1"/>
              <a:t>topic_callback</a:t>
            </a:r>
            <a:r>
              <a:rPr lang="it-IT" sz="150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85615A1-287E-86C2-7D1D-D2886789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25" y="1336811"/>
            <a:ext cx="5710867" cy="41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47963B-A0D4-5A03-E438-C4A1F85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 – CLIENT STRUCTURE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B5072-AE22-B4B1-18B2-B6E9BA5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bg1"/>
                </a:solidFill>
              </a:rPr>
              <a:t>Timer callback: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</a:rPr>
              <a:t>Called every define amount of time, to execute a specific set of istruction.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it-IT">
                <a:solidFill>
                  <a:schemeClr val="bg1"/>
                </a:solidFill>
              </a:rPr>
              <a:t>Create message.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bg1"/>
                </a:solidFill>
              </a:rPr>
              <a:t>Get send time.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bg1"/>
                </a:solidFill>
              </a:rPr>
              <a:t>Publish</a:t>
            </a:r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2FFCC43-EF21-DDB0-A594-69FB9A35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090599"/>
            <a:ext cx="6250769" cy="25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7963B-A0D4-5A03-E438-C4A1F85A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sz="2600"/>
              <a:t>2 – CLIENT STRUCTURE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B5072-AE22-B4B1-18B2-B6E9BA5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500"/>
              <a:t>Topic </a:t>
            </a:r>
            <a:r>
              <a:rPr lang="it-IT" sz="1500" err="1"/>
              <a:t>Callback</a:t>
            </a:r>
            <a:r>
              <a:rPr lang="it-IT" sz="150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500" err="1"/>
              <a:t>Called</a:t>
            </a:r>
            <a:r>
              <a:rPr lang="it-IT" sz="1500"/>
              <a:t> </a:t>
            </a:r>
            <a:r>
              <a:rPr lang="it-IT" sz="1500" err="1"/>
              <a:t>every</a:t>
            </a:r>
            <a:r>
              <a:rPr lang="it-IT" sz="1500"/>
              <a:t> time </a:t>
            </a:r>
            <a:r>
              <a:rPr lang="it-IT" sz="1500" err="1"/>
              <a:t>we</a:t>
            </a:r>
            <a:r>
              <a:rPr lang="it-IT" sz="1500"/>
              <a:t> </a:t>
            </a:r>
            <a:r>
              <a:rPr lang="it-IT" sz="1500" err="1"/>
              <a:t>receive</a:t>
            </a:r>
            <a:r>
              <a:rPr lang="it-IT" sz="1500"/>
              <a:t> the </a:t>
            </a:r>
            <a:r>
              <a:rPr lang="it-IT" sz="1500" err="1"/>
              <a:t>response</a:t>
            </a:r>
            <a:r>
              <a:rPr lang="it-IT" sz="1500"/>
              <a:t> from the server, and </a:t>
            </a:r>
            <a:r>
              <a:rPr lang="it-IT" sz="1500" err="1"/>
              <a:t>perform</a:t>
            </a:r>
            <a:r>
              <a:rPr lang="it-IT" sz="1500"/>
              <a:t> the following </a:t>
            </a:r>
            <a:r>
              <a:rPr lang="it-IT" sz="1500" err="1"/>
              <a:t>istruction</a:t>
            </a:r>
            <a:r>
              <a:rPr lang="it-IT" sz="1500"/>
              <a:t>:</a:t>
            </a:r>
          </a:p>
          <a:p>
            <a:pPr marL="0" indent="0">
              <a:lnSpc>
                <a:spcPct val="90000"/>
              </a:lnSpc>
              <a:buNone/>
            </a:pPr>
            <a:endParaRPr lang="it-IT" sz="1500"/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it-IT" sz="1500" err="1"/>
              <a:t>Get</a:t>
            </a:r>
            <a:r>
              <a:rPr lang="it-IT" sz="1500"/>
              <a:t> </a:t>
            </a:r>
            <a:r>
              <a:rPr lang="it-IT" sz="1500" err="1"/>
              <a:t>arrived</a:t>
            </a:r>
            <a:r>
              <a:rPr lang="it-IT" sz="1500"/>
              <a:t> time.</a:t>
            </a:r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it-IT" sz="1500"/>
              <a:t>Check </a:t>
            </a:r>
            <a:r>
              <a:rPr lang="it-IT" sz="1500" err="1"/>
              <a:t>message</a:t>
            </a:r>
            <a:r>
              <a:rPr lang="it-IT" sz="1500"/>
              <a:t> size.</a:t>
            </a:r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it-IT" sz="1500" err="1"/>
              <a:t>Structure</a:t>
            </a:r>
            <a:r>
              <a:rPr lang="it-IT" sz="1500"/>
              <a:t> </a:t>
            </a:r>
            <a:r>
              <a:rPr lang="it-IT" sz="1500" err="1"/>
              <a:t>result</a:t>
            </a:r>
            <a:endParaRPr lang="it-IT" sz="1500"/>
          </a:p>
          <a:p>
            <a:pPr marL="457200" indent="-457200">
              <a:lnSpc>
                <a:spcPct val="90000"/>
              </a:lnSpc>
              <a:buAutoNum type="arabicParenR"/>
            </a:pPr>
            <a:r>
              <a:rPr lang="it-IT" sz="1500"/>
              <a:t>Save </a:t>
            </a:r>
            <a:r>
              <a:rPr lang="it-IT" sz="1500" err="1"/>
              <a:t>result</a:t>
            </a:r>
            <a:r>
              <a:rPr lang="it-IT" sz="1500"/>
              <a:t> to file and </a:t>
            </a:r>
            <a:r>
              <a:rPr lang="it-IT" sz="1500" err="1"/>
              <a:t>print</a:t>
            </a:r>
            <a:r>
              <a:rPr lang="it-IT" sz="1500"/>
              <a:t> to terminal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B2CC342-8B20-3E4D-49E4-D768B544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864" y="1293275"/>
            <a:ext cx="566806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8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3 – SERVER STRUCTURE(1)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1468DD2-0984-F3DE-0891-9BC3A995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bg1"/>
                </a:solidFill>
              </a:rPr>
              <a:t>We use a parameter called number_publisher.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bg1"/>
                </a:solidFill>
              </a:rPr>
              <a:t>And define two vector: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en-US">
                <a:solidFill>
                  <a:schemeClr val="bg1"/>
                </a:solidFill>
              </a:rPr>
              <a:t>One with n publisher</a:t>
            </a:r>
          </a:p>
          <a:p>
            <a:pPr marL="342900" indent="-342900">
              <a:lnSpc>
                <a:spcPct val="90000"/>
              </a:lnSpc>
              <a:buAutoNum type="arabicParenR"/>
            </a:pPr>
            <a:r>
              <a:rPr lang="en-US">
                <a:solidFill>
                  <a:schemeClr val="bg1"/>
                </a:solidFill>
              </a:rPr>
              <a:t>One with n subscription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bg1"/>
                </a:solidFill>
              </a:rPr>
              <a:t>For all subscription we use the same function called “topic_callback”  </a:t>
            </a:r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195F9D3-3EAE-683B-DC59-A6B6D832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801501"/>
            <a:ext cx="6250769" cy="30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4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dirty="0"/>
              <a:t>3 – SERVER STRUCTURE(2)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1468DD2-0984-F3DE-0891-9BC3A995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Topic Callback:</a:t>
            </a:r>
          </a:p>
          <a:p>
            <a:pPr marL="0" indent="0">
              <a:buNone/>
            </a:pPr>
            <a:r>
              <a:rPr lang="en-US"/>
              <a:t>Called every time the server receive a new message from one of his client, and perform this instruction:</a:t>
            </a:r>
          </a:p>
          <a:p>
            <a:pPr marL="457200" indent="-457200">
              <a:buAutoNum type="arabicParenR"/>
            </a:pPr>
            <a:r>
              <a:rPr lang="en-US"/>
              <a:t>Print message.</a:t>
            </a:r>
          </a:p>
          <a:p>
            <a:pPr marL="457200" indent="-457200">
              <a:buAutoNum type="arabicParenR"/>
            </a:pPr>
            <a:r>
              <a:rPr lang="en-US"/>
              <a:t>Get which client sent</a:t>
            </a:r>
          </a:p>
          <a:p>
            <a:pPr marL="457200" indent="-457200">
              <a:buAutoNum type="arabicParenR"/>
            </a:pPr>
            <a:r>
              <a:rPr lang="en-US"/>
              <a:t>Replay to that client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02700CE-4BCB-5555-C58F-EA5782C9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413289"/>
            <a:ext cx="6227064" cy="20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004" y="58521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4 – Result (average)</a:t>
            </a:r>
          </a:p>
        </p:txBody>
      </p:sp>
      <p:pic>
        <p:nvPicPr>
          <p:cNvPr id="5" name="Immagine 4" descr="Immagine che contiene schermata, linea, Diagramma&#10;&#10;Descrizione generata automaticamente">
            <a:extLst>
              <a:ext uri="{FF2B5EF4-FFF2-40B4-BE49-F238E27FC236}">
                <a16:creationId xmlns:a16="http://schemas.microsoft.com/office/drawing/2014/main" id="{0505AA98-55D9-272E-6EA2-951AC3BF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2" y="1927336"/>
            <a:ext cx="3999352" cy="2325034"/>
          </a:xfrm>
          <a:prstGeom prst="rect">
            <a:avLst/>
          </a:prstGeom>
        </p:spPr>
      </p:pic>
      <p:pic>
        <p:nvPicPr>
          <p:cNvPr id="7" name="Immagine 6" descr="Immagine che contiene schermata, linea, Diagramma&#10;&#10;Descrizione generata automaticamente">
            <a:extLst>
              <a:ext uri="{FF2B5EF4-FFF2-40B4-BE49-F238E27FC236}">
                <a16:creationId xmlns:a16="http://schemas.microsoft.com/office/drawing/2014/main" id="{DBD15662-D918-D5EE-49DD-870BA6AC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2" y="4341284"/>
            <a:ext cx="3999352" cy="23193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2B8AE4-82EC-6E53-5799-EFBF867B9FC6}"/>
              </a:ext>
            </a:extLst>
          </p:cNvPr>
          <p:cNvSpPr txBox="1"/>
          <p:nvPr/>
        </p:nvSpPr>
        <p:spPr>
          <a:xfrm>
            <a:off x="4227733" y="301491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872EDC-1CA7-5B76-C508-F56FBFEC583D}"/>
              </a:ext>
            </a:extLst>
          </p:cNvPr>
          <p:cNvSpPr txBox="1"/>
          <p:nvPr/>
        </p:nvSpPr>
        <p:spPr>
          <a:xfrm>
            <a:off x="4123694" y="5420257"/>
            <a:ext cx="92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LOCAL</a:t>
            </a:r>
          </a:p>
        </p:txBody>
      </p:sp>
      <p:pic>
        <p:nvPicPr>
          <p:cNvPr id="12" name="Immagine 11" descr="Immagine che contiene linea, schermata, Diagramma&#10;&#10;Descrizione generata automaticamente">
            <a:extLst>
              <a:ext uri="{FF2B5EF4-FFF2-40B4-BE49-F238E27FC236}">
                <a16:creationId xmlns:a16="http://schemas.microsoft.com/office/drawing/2014/main" id="{1532F128-B4A8-ABCE-BA8B-18F0AFEC2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470" y="2435190"/>
            <a:ext cx="6945828" cy="4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BBBEE1-F096-33DA-C46F-4839FFED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033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4 – Result (Writer-LOCAL)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F09491-E68C-DCE7-DB86-9D56D90A1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80" y="1559052"/>
            <a:ext cx="8541639" cy="43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4699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TotalTime>1212</TotalTime>
  <Words>356</Words>
  <Application>Microsoft Macintosh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Pacco</vt:lpstr>
      <vt:lpstr>RtES project PING PONG esploration on ros2 node</vt:lpstr>
      <vt:lpstr>1- What is this project about?</vt:lpstr>
      <vt:lpstr>2 – CLIENT STRUCTURE (1)</vt:lpstr>
      <vt:lpstr>2 – CLIENT STRUCTURE (2)</vt:lpstr>
      <vt:lpstr>2 – CLIENT STRUCTURE (3)</vt:lpstr>
      <vt:lpstr>3 – SERVER STRUCTURE(1)</vt:lpstr>
      <vt:lpstr>3 – SERVER STRUCTURE(2)</vt:lpstr>
      <vt:lpstr>4 – Result (average)</vt:lpstr>
      <vt:lpstr>4 – Result (Writer-LOCAL)</vt:lpstr>
      <vt:lpstr>4 – Result (Writer-LAN)</vt:lpstr>
      <vt:lpstr>4 – Result (Message size-LoCAL)</vt:lpstr>
      <vt:lpstr>4 – Result (Message size-LAN)</vt:lpstr>
      <vt:lpstr>5 – FUTURE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RtES project PING PONG esploration on ros2 node</dc:title>
  <dc:creator>IGNAZIO D'AMICIS</dc:creator>
  <cp:lastModifiedBy>IGNAZIO D'AMICIS</cp:lastModifiedBy>
  <cp:revision>4</cp:revision>
  <dcterms:created xsi:type="dcterms:W3CDTF">2023-09-08T15:37:40Z</dcterms:created>
  <dcterms:modified xsi:type="dcterms:W3CDTF">2023-10-09T10:50:17Z</dcterms:modified>
</cp:coreProperties>
</file>